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87" r:id="rId3"/>
    <p:sldId id="469" r:id="rId4"/>
    <p:sldId id="430" r:id="rId5"/>
    <p:sldId id="48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28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06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9360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65104"/>
            <a:ext cx="8534400" cy="817633"/>
          </a:xfrm>
        </p:spPr>
        <p:txBody>
          <a:bodyPr/>
          <a:lstStyle/>
          <a:p>
            <a:r>
              <a:rPr lang="en-US" dirty="0"/>
              <a:t>06 – </a:t>
            </a:r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08691" y="579220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</a:t>
            </a:r>
          </a:p>
        </p:txBody>
      </p:sp>
      <p:pic>
        <p:nvPicPr>
          <p:cNvPr id="8" name="Picture 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5E31F28-1D6D-D1F8-3486-6126C5E45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221" y="389266"/>
            <a:ext cx="7504386" cy="20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5259-9B84-4DCA-AABA-EB0CEF20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rows with </a:t>
            </a:r>
            <a:r>
              <a:rPr lang="en-US" dirty="0">
                <a:solidFill>
                  <a:srgbClr val="0432FF"/>
                </a:solidFill>
              </a:rPr>
              <a:t>arrange()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870CA-F097-ADBC-FBC7-11F7A33B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156D3CDD-E9E3-684D-D127-F05081B2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43" y="1244221"/>
            <a:ext cx="7772400" cy="2312946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A3C41914-C439-BB05-FA19-F853DD25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3" y="3786076"/>
            <a:ext cx="7772400" cy="2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1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7E89-DCFC-0952-3137-1CBDFBB1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more than one sorting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B8CC9B-2510-BC0C-E092-6C63E736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AC137D7-2DFF-EA87-54D1-6148770C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9" y="1565919"/>
            <a:ext cx="9785624" cy="4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6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6BAB-D765-808B-03C8-3FB39C91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columns with </a:t>
            </a:r>
            <a:r>
              <a:rPr lang="en-US" dirty="0">
                <a:solidFill>
                  <a:srgbClr val="0432FF"/>
                </a:solidFill>
              </a:rPr>
              <a:t>select()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39D0-FBDB-B503-A1D6-4D7D55D84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085968" cy="4525963"/>
          </a:xfrm>
        </p:spPr>
        <p:txBody>
          <a:bodyPr/>
          <a:lstStyle/>
          <a:p>
            <a:r>
              <a:rPr lang="en-US" dirty="0"/>
              <a:t>Enables you to subset columns from the input </a:t>
            </a:r>
            <a:r>
              <a:rPr lang="en-US" dirty="0" err="1"/>
              <a:t>tibble</a:t>
            </a:r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select() </a:t>
            </a:r>
            <a:r>
              <a:rPr lang="en-US" dirty="0"/>
              <a:t>will always return all the observations</a:t>
            </a:r>
          </a:p>
          <a:p>
            <a:r>
              <a:rPr lang="en-US" dirty="0"/>
              <a:t>Simplest use is to write the column names that are required.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1A472-CFCF-2337-3E71-BFBBE452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07CC80D8-7B32-14F7-2EA0-FE38AF01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26" y="1600201"/>
            <a:ext cx="6474822" cy="40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7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A3C9-4A1A-E6A7-211B-40E0E69E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:</a:t>
            </a:r>
            <a:r>
              <a:rPr lang="en-US" dirty="0"/>
              <a:t> for selecting a range of consecutive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D2D4BC-4798-15D8-DE24-87C253D6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64A053E3-51E2-BC74-9343-35B1154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946" y="1318784"/>
            <a:ext cx="8536935" cy="49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3A30-6DB5-52FE-31BE-1982EBB0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432FF"/>
                </a:solidFill>
              </a:rPr>
              <a:t>!</a:t>
            </a:r>
            <a:r>
              <a:rPr lang="en-US" dirty="0"/>
              <a:t> For the complement of a collection of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E2ED5B-4353-F287-03A2-1BE27314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0D900759-984F-A57B-8823-A3F791E3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13" y="1241346"/>
            <a:ext cx="7772400" cy="3183129"/>
          </a:xfrm>
          <a:prstGeom prst="rect">
            <a:avLst/>
          </a:prstGeom>
        </p:spPr>
      </p:pic>
      <p:pic>
        <p:nvPicPr>
          <p:cNvPr id="7" name="Picture 6" descr="A close-up of numbers&#10;&#10;Description automatically generated with low confidence">
            <a:extLst>
              <a:ext uri="{FF2B5EF4-FFF2-40B4-BE49-F238E27FC236}">
                <a16:creationId xmlns:a16="http://schemas.microsoft.com/office/drawing/2014/main" id="{1C7FA039-7CA5-B7F7-5262-5BF8819F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13" y="4424475"/>
            <a:ext cx="7772400" cy="16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8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C89-1A7B-F7A0-C72A-8B169CBD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c() </a:t>
            </a:r>
            <a:r>
              <a:rPr lang="en-US" dirty="0"/>
              <a:t>for combining selections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0F089-C682-5D26-88C4-1E0F6794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A902AAE2-3DF6-68F3-F1EC-E7BD4C32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74" y="1417638"/>
            <a:ext cx="8564647" cy="49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3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B803-D83A-51C6-6591-D6F1B5A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helper: </a:t>
            </a:r>
            <a:r>
              <a:rPr lang="en-US" dirty="0" err="1">
                <a:solidFill>
                  <a:srgbClr val="0432FF"/>
                </a:solidFill>
              </a:rPr>
              <a:t>starts_with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0E15-077F-4ADA-EB21-CC0C275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AFA993AA-78C7-7932-F755-CE903063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1885"/>
            <a:ext cx="7772400" cy="2107115"/>
          </a:xfrm>
          <a:prstGeom prst="rect">
            <a:avLst/>
          </a:prstGeom>
        </p:spPr>
      </p:pic>
      <p:pic>
        <p:nvPicPr>
          <p:cNvPr id="7" name="Picture 6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872947E2-FC45-17B9-53CF-845A82D1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55796"/>
            <a:ext cx="7772400" cy="26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B803-D83A-51C6-6591-D6F1B5A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helper: </a:t>
            </a:r>
            <a:r>
              <a:rPr lang="en-US" dirty="0" err="1">
                <a:solidFill>
                  <a:srgbClr val="0432FF"/>
                </a:solidFill>
              </a:rPr>
              <a:t>ends_with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0E15-077F-4ADA-EB21-CC0C275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FC33B3E-F85E-C506-21EA-1FC60CB2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1" y="1214057"/>
            <a:ext cx="8668414" cy="50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B803-D83A-51C6-6591-D6F1B5A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helper: </a:t>
            </a:r>
            <a:r>
              <a:rPr lang="en-US" dirty="0">
                <a:solidFill>
                  <a:srgbClr val="0432FF"/>
                </a:solidFill>
              </a:rPr>
              <a:t>contains()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0E15-077F-4ADA-EB21-CC0C275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3C63F5B2-903D-6885-A33C-92F682D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91" y="1307657"/>
            <a:ext cx="8464823" cy="2036269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99C870D-B3A9-836E-35DF-A5D7E5CB6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7"/>
          <a:stretch/>
        </p:blipFill>
        <p:spPr>
          <a:xfrm>
            <a:off x="1631091" y="3208002"/>
            <a:ext cx="8464823" cy="30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1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08EE-D58C-21BD-6439-AA98D798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432FF"/>
                </a:solidFill>
              </a:rPr>
              <a:t>num_range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– prefix followed by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2C3F3-5B26-FEA0-BC9A-762D01C5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5E14D11-0312-DC80-D84B-66A947AD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09" y="1738914"/>
            <a:ext cx="10576291" cy="35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3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698834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Morning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5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Introduction to R and Posit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Atomic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Functions, Lists and Functionals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Frames and Tibble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432FF"/>
                          </a:solidFill>
                        </a:rPr>
                        <a:t>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Morning 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7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ighlight>
                            <a:srgbClr val="FFFF00"/>
                          </a:highlight>
                        </a:rPr>
                        <a:t>Data transformation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  <a:highlight>
                            <a:srgbClr val="FFFF00"/>
                          </a:highlight>
                        </a:rPr>
                        <a:t>dplyr</a:t>
                      </a:r>
                      <a:endParaRPr lang="en-US" sz="18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Relational Data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1 – Exploratory Data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2 – System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70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2D80-5993-41F6-C83A-36628BA5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432FF"/>
                </a:solidFill>
              </a:rPr>
              <a:t>matches() </a:t>
            </a:r>
            <a:r>
              <a:rPr lang="en-US" dirty="0"/>
              <a:t>– matches a regular expression pattern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2E51A-199E-F032-2B7A-1F1FEEC5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70362D2-2E85-B240-846E-3D4A3AA9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7" y="1828907"/>
            <a:ext cx="10123029" cy="2780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43DEC-5A23-3294-9753-D94A36E4B6C6}"/>
              </a:ext>
            </a:extLst>
          </p:cNvPr>
          <p:cNvSpPr txBox="1"/>
          <p:nvPr/>
        </p:nvSpPr>
        <p:spPr>
          <a:xfrm>
            <a:off x="1239794" y="5179195"/>
            <a:ext cx="10123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i="1" dirty="0">
                <a:effectLst/>
              </a:rPr>
              <a:t>The pattern here is to find a column that starts with “</a:t>
            </a:r>
            <a:r>
              <a:rPr lang="en-IE" sz="2800" i="1" dirty="0" err="1">
                <a:effectLst/>
              </a:rPr>
              <a:t>wk</a:t>
            </a:r>
            <a:r>
              <a:rPr lang="en-IE" sz="2800" i="1" dirty="0">
                <a:effectLst/>
              </a:rPr>
              <a:t>” and then contains any character (“.”) and concludes with the character “3”. </a:t>
            </a:r>
            <a:endParaRPr lang="en-IE" sz="2800" i="1" dirty="0"/>
          </a:p>
        </p:txBody>
      </p:sp>
    </p:spTree>
    <p:extLst>
      <p:ext uri="{BB962C8B-B14F-4D97-AF65-F5344CB8AC3E}">
        <p14:creationId xmlns:p14="http://schemas.microsoft.com/office/powerpoint/2010/main" val="169717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0F7A-84CF-F301-74ED-AD67BE03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everything() </a:t>
            </a:r>
            <a:r>
              <a:rPr lang="en-US" dirty="0"/>
              <a:t>– matches all remaining columns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E814B-D624-607B-8930-1B238842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432FC9BC-8DAC-C3B5-C654-85DE9CF1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16" y="1417637"/>
            <a:ext cx="8138197" cy="48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8140-3482-67B9-3CF4-26A35689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columns with </a:t>
            </a:r>
            <a:r>
              <a:rPr lang="en-US" dirty="0">
                <a:solidFill>
                  <a:srgbClr val="0432FF"/>
                </a:solidFill>
              </a:rPr>
              <a:t>mutate()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3F9EC-646F-A5C7-31EE-4D53DEAC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AAC6-7E5D-6326-0686-D1775B52545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5097463" cy="47513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function </a:t>
            </a:r>
            <a:r>
              <a:rPr lang="en-US" dirty="0">
                <a:solidFill>
                  <a:srgbClr val="0432FF"/>
                </a:solidFill>
              </a:rPr>
              <a:t>mutate() </a:t>
            </a:r>
            <a:r>
              <a:rPr lang="en-US" dirty="0"/>
              <a:t>adds new variables to a </a:t>
            </a:r>
            <a:r>
              <a:rPr lang="en-US" dirty="0" err="1"/>
              <a:t>tibble</a:t>
            </a:r>
            <a:r>
              <a:rPr lang="en-US" dirty="0"/>
              <a:t>, while keeping the original ones</a:t>
            </a:r>
          </a:p>
          <a:p>
            <a:r>
              <a:rPr lang="en-US" dirty="0"/>
              <a:t>It also allows for variables to be overwritten, and variables can be deleted by setting their values to NULL </a:t>
            </a:r>
          </a:p>
          <a:p>
            <a:r>
              <a:rPr lang="en-US" dirty="0"/>
              <a:t> Arguments:</a:t>
            </a:r>
          </a:p>
          <a:p>
            <a:pPr lvl="1"/>
            <a:r>
              <a:rPr lang="en-US" dirty="0" err="1"/>
              <a:t>tibble</a:t>
            </a:r>
            <a:r>
              <a:rPr lang="en-US" dirty="0"/>
              <a:t> that is to be transformed </a:t>
            </a:r>
          </a:p>
          <a:p>
            <a:pPr lvl="1"/>
            <a:r>
              <a:rPr lang="en-US" dirty="0"/>
              <a:t>name-value pairs. Which can be a vector of length 1 (then recycled), a vector of the same length as the </a:t>
            </a:r>
            <a:r>
              <a:rPr lang="en-US" dirty="0" err="1"/>
              <a:t>tibble</a:t>
            </a:r>
            <a:r>
              <a:rPr lang="en-US" dirty="0"/>
              <a:t>, or NULL.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68D6B-4C3B-8513-4D19-BFB40FEB8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70"/>
          <a:stretch/>
        </p:blipFill>
        <p:spPr>
          <a:xfrm>
            <a:off x="5994399" y="1600201"/>
            <a:ext cx="5979298" cy="848178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B445C6D-4ADD-44CB-563C-038A73F91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4" r="23070"/>
          <a:stretch/>
        </p:blipFill>
        <p:spPr>
          <a:xfrm>
            <a:off x="5994399" y="2275385"/>
            <a:ext cx="5979298" cy="36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17EB-0905-7D75-A4E6-6857A648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vector of size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8EFC-D15B-92EB-AB7A-98C8C8D1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D8D441C-E742-063A-C9F0-E2A888C5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5" y="1674032"/>
            <a:ext cx="10675545" cy="40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943E-6F24-B2F4-A286-9BE8E4DF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vector of the same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E2EE-0A08-E41A-99B5-6E86E1AA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/>
              <a:t> provides similar functionality to </a:t>
            </a:r>
            <a:r>
              <a:rPr lang="en-US" dirty="0">
                <a:solidFill>
                  <a:srgbClr val="0432FF"/>
                </a:solidFill>
              </a:rPr>
              <a:t>subset() </a:t>
            </a:r>
            <a:r>
              <a:rPr lang="en-US" dirty="0"/>
              <a:t>and transform(), while also supporting aggregation of data</a:t>
            </a:r>
          </a:p>
          <a:p>
            <a:r>
              <a:rPr lang="en-US" dirty="0"/>
              <a:t>“</a:t>
            </a:r>
            <a:r>
              <a:rPr lang="en-US" dirty="0" err="1"/>
              <a:t>tibble</a:t>
            </a:r>
            <a:r>
              <a:rPr lang="en-US" dirty="0"/>
              <a:t> in, </a:t>
            </a:r>
            <a:r>
              <a:rPr lang="en-US" dirty="0" err="1"/>
              <a:t>tibble</a:t>
            </a:r>
            <a:r>
              <a:rPr lang="en-US" dirty="0"/>
              <a:t> out”</a:t>
            </a:r>
          </a:p>
          <a:p>
            <a:r>
              <a:rPr lang="en-US" dirty="0"/>
              <a:t>Elegant architecture, based on the “5 verbs”</a:t>
            </a:r>
          </a:p>
          <a:p>
            <a:r>
              <a:rPr lang="en-US" dirty="0"/>
              <a:t>Makes us of the </a:t>
            </a:r>
            <a:r>
              <a:rPr lang="en-US" dirty="0" err="1"/>
              <a:t>tidyverse</a:t>
            </a:r>
            <a:r>
              <a:rPr lang="en-US" dirty="0"/>
              <a:t> pipe </a:t>
            </a:r>
            <a:r>
              <a:rPr lang="en-US" dirty="0">
                <a:solidFill>
                  <a:srgbClr val="0432FF"/>
                </a:solidFill>
              </a:rPr>
              <a:t>%&gt;%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9EC89-E92A-5C11-9AE9-04BFFEB2F5D0}"/>
              </a:ext>
            </a:extLst>
          </p:cNvPr>
          <p:cNvSpPr txBox="1"/>
          <p:nvPr/>
        </p:nvSpPr>
        <p:spPr>
          <a:xfrm>
            <a:off x="7592588" y="1511974"/>
            <a:ext cx="272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CDF4BF41-6FDD-434B-4871-86BF1550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37" y="2091559"/>
            <a:ext cx="4480584" cy="418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59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C0D8-C90B-C06D-A275-F4A4707B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pipe - </a:t>
            </a:r>
            <a:r>
              <a:rPr lang="en-US" dirty="0" err="1"/>
              <a:t>magrittr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9FF95-626B-AC1B-90B1-D9D6F7B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38897-43C9-ED99-3994-03368C0B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87370"/>
            <a:ext cx="7772400" cy="555171"/>
          </a:xfrm>
          <a:prstGeom prst="rect">
            <a:avLst/>
          </a:prstGeom>
        </p:spPr>
      </p:pic>
      <p:pic>
        <p:nvPicPr>
          <p:cNvPr id="7" name="Picture 6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9B15C1ED-565E-95D6-979A-A9E3D34C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942541"/>
            <a:ext cx="7772400" cy="2678274"/>
          </a:xfrm>
          <a:prstGeom prst="rect">
            <a:avLst/>
          </a:prstGeom>
        </p:spPr>
      </p:pic>
      <p:pic>
        <p:nvPicPr>
          <p:cNvPr id="9" name="Picture 8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BF83108C-7B5E-E1E4-21DA-0189F3F2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875" y="4590547"/>
            <a:ext cx="7772400" cy="18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7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B195-2994-2DFD-7A91-FA3D59A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rows with </a:t>
            </a:r>
            <a:r>
              <a:rPr lang="en-US" dirty="0">
                <a:solidFill>
                  <a:srgbClr val="0432FF"/>
                </a:solidFill>
              </a:rPr>
              <a:t>filter()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FB235-898A-B9EA-9355-4F34332BC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552496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Used to subset a </a:t>
            </a:r>
            <a:r>
              <a:rPr lang="en-US" dirty="0" err="1"/>
              <a:t>tibble</a:t>
            </a:r>
            <a:endParaRPr lang="en-US" dirty="0"/>
          </a:p>
          <a:p>
            <a:r>
              <a:rPr lang="en-US" dirty="0"/>
              <a:t>Arguments</a:t>
            </a:r>
          </a:p>
          <a:p>
            <a:pPr lvl="1"/>
            <a:r>
              <a:rPr lang="en-US" dirty="0"/>
              <a:t>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A list of expressions that return a logical value and are defined in terms of variables that are present in the data frame</a:t>
            </a:r>
          </a:p>
          <a:p>
            <a:r>
              <a:rPr lang="en-US" dirty="0"/>
              <a:t>All columns returned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4E62C-EB55-625C-7506-9D6D9435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BF5933C-B127-EA9C-CBCB-40B741E0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096" y="1995111"/>
            <a:ext cx="7772400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30690-5D39-61ED-ABB7-24EE1970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B9A4DEB-D7BD-AB76-930D-AA3CDF85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73" y="84943"/>
            <a:ext cx="7772400" cy="2628787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47E6ED3-EA2C-2E79-0AD9-539E935E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73" y="2791508"/>
            <a:ext cx="7772400" cy="35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7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8B029-61A4-7A77-6ABB-980AB0D6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receipt, font, white&#10;&#10;Description automatically generated">
            <a:extLst>
              <a:ext uri="{FF2B5EF4-FFF2-40B4-BE49-F238E27FC236}">
                <a16:creationId xmlns:a16="http://schemas.microsoft.com/office/drawing/2014/main" id="{C0C0DB58-1384-FC66-EEA0-089EA83F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14" y="1678079"/>
            <a:ext cx="7772400" cy="1334578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A909A82B-987E-7A02-F842-29D00C6B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14" y="2935179"/>
            <a:ext cx="7772400" cy="26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9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4F44-9C4F-A0AF-46CB-E563FEDD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slice() </a:t>
            </a:r>
            <a:r>
              <a:rPr lang="en-US" dirty="0"/>
              <a:t>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7F635-1F56-1514-EAC9-90D40796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FA0AE03-0BC2-2544-B673-DBAFFB0E6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10"/>
          <a:stretch/>
        </p:blipFill>
        <p:spPr>
          <a:xfrm>
            <a:off x="1140797" y="1809671"/>
            <a:ext cx="10243599" cy="32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21514</TotalTime>
  <Words>547</Words>
  <Application>Microsoft Macintosh PowerPoint</Application>
  <PresentationFormat>Widescreen</PresentationFormat>
  <Paragraphs>110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Data Science for Operational Researchers using R</vt:lpstr>
      <vt:lpstr>Course Overview</vt:lpstr>
      <vt:lpstr>Overview</vt:lpstr>
      <vt:lpstr>dplyr Basics: 5 key functions</vt:lpstr>
      <vt:lpstr>The tidyverse pipe - magrittr</vt:lpstr>
      <vt:lpstr>Filtering rows with filter()</vt:lpstr>
      <vt:lpstr>PowerPoint Presentation</vt:lpstr>
      <vt:lpstr>PowerPoint Presentation</vt:lpstr>
      <vt:lpstr>The slice() function</vt:lpstr>
      <vt:lpstr>Sorting rows with arrange()</vt:lpstr>
      <vt:lpstr>Using more than one sorting variable</vt:lpstr>
      <vt:lpstr>Choosing columns with select()</vt:lpstr>
      <vt:lpstr>Use : for selecting a range of consecutive variables</vt:lpstr>
      <vt:lpstr>! For the complement of a collection of variables</vt:lpstr>
      <vt:lpstr>c() for combining selections</vt:lpstr>
      <vt:lpstr>Selection helper: starts_with()</vt:lpstr>
      <vt:lpstr>Selection helper: ends_with()</vt:lpstr>
      <vt:lpstr>Selection helper: contains()</vt:lpstr>
      <vt:lpstr>num_range() – prefix followed by numbers</vt:lpstr>
      <vt:lpstr>matches() – matches a regular expression pattern</vt:lpstr>
      <vt:lpstr>everything() – matches all remaining columns</vt:lpstr>
      <vt:lpstr>Adding columns with mutate()</vt:lpstr>
      <vt:lpstr>Adding vector of size 1</vt:lpstr>
      <vt:lpstr>Adding a vector of the same length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555</cp:revision>
  <cp:lastPrinted>2020-11-24T11:26:30Z</cp:lastPrinted>
  <dcterms:created xsi:type="dcterms:W3CDTF">2016-06-27T07:49:28Z</dcterms:created>
  <dcterms:modified xsi:type="dcterms:W3CDTF">2024-10-24T06:59:22Z</dcterms:modified>
</cp:coreProperties>
</file>